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61" r:id="rId8"/>
    <p:sldId id="260" r:id="rId9"/>
    <p:sldId id="262" r:id="rId10"/>
    <p:sldId id="263" r:id="rId11"/>
    <p:sldId id="265" r:id="rId12"/>
    <p:sldId id="266" r:id="rId13"/>
    <p:sldId id="264" r:id="rId14"/>
    <p:sldId id="275" r:id="rId15"/>
    <p:sldId id="280" r:id="rId16"/>
    <p:sldId id="281" r:id="rId17"/>
    <p:sldId id="272" r:id="rId18"/>
    <p:sldId id="269" r:id="rId19"/>
    <p:sldId id="279" r:id="rId20"/>
    <p:sldId id="282" r:id="rId21"/>
    <p:sldId id="28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" initials="M" lastIdx="1" clrIdx="0">
    <p:extLst>
      <p:ext uri="{19B8F6BF-5375-455C-9EA6-DF929625EA0E}">
        <p15:presenceInfo xmlns:p15="http://schemas.microsoft.com/office/powerpoint/2012/main" userId="cf2535edeac0fa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6FDA-B3E6-CB09-1251-1BE646200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9DC0E-989C-C90D-7AF7-5165E548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7B44-F72C-1229-3854-A7C43F5D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9126-B2AA-5CB9-B52C-EF20AA5A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3241-FFFE-B447-11D2-62E9F45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4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5E6C-6466-310A-4B90-E805CEC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A128C-2BC8-A6A8-310B-FC2437DE9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8694-A569-8C11-4087-33ABF2BD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BD7-01F5-7BDD-75C6-BBD130E2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3F92-961F-DE0C-D00F-A5F6F2EC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1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F85F6-50B4-3264-33AF-E63CF45EE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30288-1720-5869-FCE6-7616A6A43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AEC95-D8E6-BAE3-8A80-896D40A4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E9E0-9DAF-1C14-EA53-C561183D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F1774-3ECD-DD1A-B282-291CD4F5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8E8-8B48-E180-0CE8-DAE4CCF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8D93-4925-1B3A-2F04-F960E2F4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0F7A-EB1E-BB96-EE2B-4BE185F2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C42D-EF22-A2F1-60B0-958140F5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4828-DB73-31D3-4EF1-8C55CC14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0B2C-96BD-9312-B6AC-463226B7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D0403-536C-A1E3-A7FB-5FD86614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7C71-F115-30D2-28C9-90B35CA4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BB0F2-EE4F-EDCC-654B-84439EFF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4B53-D8FB-7F3D-FB3D-6CE6562E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A567-C315-31FC-8C9C-FFE59FE2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2602-6030-DECA-1FDE-A0ABFB1EC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B128C-F1CC-AF2B-23ED-EC97958F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0BD5A-1318-001B-D57D-19836181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DB7B7-563F-DC27-CC84-06AD327D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03DD-E970-A113-3046-D273A94A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7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C315-6074-1B4B-873D-A6C04CEE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7B19A-903B-3251-A91C-D101E6156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4E169-8D99-DCF4-5D26-A6FA90016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31953-8FF6-B4BA-1632-14EF0A1E3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F6BAC-74B7-6770-6ADB-6AC808C01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1AC12-9DE4-A189-8146-37CB77DE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E7BC7-8A59-5A89-DB59-334943CB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29F97-6FC5-1D98-3B44-10E55EE8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A575-7CD6-F358-7428-8A6463E1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8315F-53F1-BFAE-FFE1-BE0FA30F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7AD61-39BD-F3F5-B42F-7B859C82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864EB-8B24-F829-29BA-AE6EA5FB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FDAF0-4205-CBD1-447B-7C5AF951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386D3-7E0A-5D70-3797-B068B7D4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1A2D-6124-56E1-8155-1C285186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B929-055F-93B4-2F2C-52D6BE6C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66B1-F41F-3A24-AAC0-B3A3B45E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084BF-0A21-D54C-0731-39EC3E49F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57956-B37B-6615-E701-959CCFB0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A8DEE-E4CD-2FFF-EE3E-B2E11565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CD115-0162-B0B0-4106-71EC023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A074-3872-878D-1ADA-D6CB253A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0227D-FAD3-3125-8807-CCCD5DDD0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F59E3-4D6E-BA15-DD10-2C618992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7BB5B-C75F-64D4-9FD4-9FDDF7A4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D2CA5-6A3F-FAC1-3646-188BB7D4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717C7-DDB0-D2E9-8298-5DE90672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9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6E7BF-653A-276E-494B-029458A5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F2C2-16B2-8379-64D2-869D5EA1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8253-C120-BE6B-B367-34B3D0E02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89B62-2966-41DC-A50B-44B92823F86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8BCD8-3BF1-75D2-2CC5-5A0B5E761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83E29-F647-3CDD-B41C-8F454F33A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5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05E7-8D58-11BB-A4BE-3F6985362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실속 펜스와 곡선형 날개를 적용한 사이클로디얼 프로펠러의 성능 검증</a:t>
            </a:r>
            <a:br>
              <a:rPr lang="en-US" altLang="ko-KR" sz="1800" b="1" kern="0" spc="-70" dirty="0">
                <a:solidFill>
                  <a:srgbClr val="000000"/>
                </a:solidFill>
                <a:latin typeface="Palatino Linotype" panose="02040502050505030304" pitchFamily="18" charset="0"/>
                <a:ea typeface="휴먼명조"/>
              </a:rPr>
            </a:br>
            <a:r>
              <a:rPr lang="en-US" sz="1800" b="1" kern="0" spc="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휴먼명조"/>
              </a:rPr>
              <a:t>Wing Fence &amp; Curved Wing Effect on Cycloidal Propellers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7A321-C61B-34DB-1E65-AAA29EFFD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2550"/>
            <a:ext cx="9144000" cy="110525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휴먼명조"/>
              </a:rPr>
              <a:t>서울과학고등학교</a:t>
            </a:r>
            <a:r>
              <a:rPr lang="en-US" sz="2000" dirty="0">
                <a:latin typeface="휴먼명조"/>
              </a:rPr>
              <a:t> </a:t>
            </a:r>
            <a:r>
              <a:rPr lang="ko-KR" altLang="en-US" sz="2000" dirty="0">
                <a:latin typeface="휴먼명조"/>
              </a:rPr>
              <a:t>안준혁</a:t>
            </a:r>
            <a:r>
              <a:rPr lang="en-US" altLang="ko-KR" sz="2000" dirty="0">
                <a:latin typeface="휴먼명조"/>
              </a:rPr>
              <a:t>, </a:t>
            </a:r>
            <a:r>
              <a:rPr lang="ko-KR" altLang="en-US" sz="2000" dirty="0">
                <a:latin typeface="휴먼명조"/>
              </a:rPr>
              <a:t>조용우</a:t>
            </a:r>
            <a:endParaRPr lang="en-US" sz="2000" dirty="0">
              <a:latin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245010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15FA21F-0B03-7755-7045-1DB4B443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9729">
            <a:off x="6301185" y="3054776"/>
            <a:ext cx="3057303" cy="2124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92527-2E4F-D4C3-B218-FA6C0F5F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en-US" altLang="ko-KR" sz="5400" dirty="0"/>
              <a:t>2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336C-956D-58B7-8562-9255B8C2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Cycloidal propeller</a:t>
            </a:r>
            <a:r>
              <a:rPr lang="ko-KR" altLang="en-US" dirty="0"/>
              <a:t>의 회전 반경과 같은 곡률 반지름의 날개를 이용하면 추력을 증가시킬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10735-0B69-9BD3-F388-027B9B1BB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4668">
            <a:off x="1252537" y="2962065"/>
            <a:ext cx="3153215" cy="300079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660D8C-9B23-55E3-4301-468648E11C26}"/>
              </a:ext>
            </a:extLst>
          </p:cNvPr>
          <p:cNvCxnSpPr>
            <a:cxnSpLocks/>
          </p:cNvCxnSpPr>
          <p:nvPr/>
        </p:nvCxnSpPr>
        <p:spPr>
          <a:xfrm rot="20874668">
            <a:off x="1857336" y="3628743"/>
            <a:ext cx="1114425" cy="25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1AF9D-E7E8-D2A6-BB1C-226BD319EE8A}"/>
              </a:ext>
            </a:extLst>
          </p:cNvPr>
          <p:cNvCxnSpPr>
            <a:cxnSpLocks/>
          </p:cNvCxnSpPr>
          <p:nvPr/>
        </p:nvCxnSpPr>
        <p:spPr>
          <a:xfrm rot="20874668">
            <a:off x="1930033" y="3664414"/>
            <a:ext cx="704850" cy="904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B83995-9972-5704-13EA-80FD5B075C5D}"/>
              </a:ext>
            </a:extLst>
          </p:cNvPr>
          <p:cNvCxnSpPr>
            <a:cxnSpLocks/>
          </p:cNvCxnSpPr>
          <p:nvPr/>
        </p:nvCxnSpPr>
        <p:spPr>
          <a:xfrm rot="20874668">
            <a:off x="3942930" y="4363758"/>
            <a:ext cx="266700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42615A-7364-A30C-BA35-F4BE5943961F}"/>
              </a:ext>
            </a:extLst>
          </p:cNvPr>
          <p:cNvCxnSpPr>
            <a:cxnSpLocks/>
            <a:endCxn id="5" idx="2"/>
          </p:cNvCxnSpPr>
          <p:nvPr/>
        </p:nvCxnSpPr>
        <p:spPr>
          <a:xfrm rot="20874668">
            <a:off x="3055928" y="5600603"/>
            <a:ext cx="52608" cy="338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1945024-0839-F58E-51D9-26AB57FC6F22}"/>
              </a:ext>
            </a:extLst>
          </p:cNvPr>
          <p:cNvCxnSpPr>
            <a:cxnSpLocks/>
          </p:cNvCxnSpPr>
          <p:nvPr/>
        </p:nvCxnSpPr>
        <p:spPr>
          <a:xfrm rot="20874668">
            <a:off x="3000243" y="5471844"/>
            <a:ext cx="1114425" cy="254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3E3C0E-63F8-5F08-9426-7C46CC16DB56}"/>
              </a:ext>
            </a:extLst>
          </p:cNvPr>
          <p:cNvSpPr txBox="1"/>
          <p:nvPr/>
        </p:nvSpPr>
        <p:spPr>
          <a:xfrm>
            <a:off x="3195638" y="2994781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탈출 각 증가 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1133AE-650C-EEEF-BE99-22148D596F02}"/>
              </a:ext>
            </a:extLst>
          </p:cNvPr>
          <p:cNvSpPr txBox="1"/>
          <p:nvPr/>
        </p:nvSpPr>
        <p:spPr>
          <a:xfrm>
            <a:off x="7748882" y="298811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유선형 저항 감소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79DD5A-536D-A725-3334-51A5B51BEDFB}"/>
              </a:ext>
            </a:extLst>
          </p:cNvPr>
          <p:cNvCxnSpPr>
            <a:cxnSpLocks/>
          </p:cNvCxnSpPr>
          <p:nvPr/>
        </p:nvCxnSpPr>
        <p:spPr>
          <a:xfrm rot="20874668">
            <a:off x="7407117" y="3714518"/>
            <a:ext cx="1114425" cy="25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3AC726-E6D0-8CDA-6793-589703623CEF}"/>
              </a:ext>
            </a:extLst>
          </p:cNvPr>
          <p:cNvCxnSpPr>
            <a:cxnSpLocks/>
          </p:cNvCxnSpPr>
          <p:nvPr/>
        </p:nvCxnSpPr>
        <p:spPr>
          <a:xfrm rot="20874668">
            <a:off x="7479814" y="3750189"/>
            <a:ext cx="704850" cy="904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2CC6FE-FF4A-4EF5-DDE3-38EF5480BF6B}"/>
              </a:ext>
            </a:extLst>
          </p:cNvPr>
          <p:cNvCxnSpPr>
            <a:cxnSpLocks/>
          </p:cNvCxnSpPr>
          <p:nvPr/>
        </p:nvCxnSpPr>
        <p:spPr>
          <a:xfrm>
            <a:off x="9281940" y="4236640"/>
            <a:ext cx="3091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4781CEB-F650-88D7-614A-2EBDF6B1952A}"/>
              </a:ext>
            </a:extLst>
          </p:cNvPr>
          <p:cNvCxnSpPr>
            <a:cxnSpLocks/>
          </p:cNvCxnSpPr>
          <p:nvPr/>
        </p:nvCxnSpPr>
        <p:spPr>
          <a:xfrm>
            <a:off x="8643117" y="5357964"/>
            <a:ext cx="215133" cy="153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7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2527-2E4F-D4C3-B218-FA6C0F5F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en-US" altLang="ko-KR" sz="5400" dirty="0"/>
              <a:t>3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336C-956D-58B7-8562-9255B8C2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Cycloidal propeller</a:t>
            </a:r>
            <a:r>
              <a:rPr lang="ko-KR" altLang="en-US" dirty="0"/>
              <a:t>의 날개에 </a:t>
            </a:r>
            <a:r>
              <a:rPr lang="en-US" altLang="ko-KR" dirty="0"/>
              <a:t>wing fence </a:t>
            </a:r>
            <a:r>
              <a:rPr lang="ko-KR" altLang="en-US" dirty="0"/>
              <a:t>구조를 설치하면 추력 개선 효과가 있다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676A10-647B-DDB4-B1A9-B4E632FDBC79}"/>
              </a:ext>
            </a:extLst>
          </p:cNvPr>
          <p:cNvGrpSpPr/>
          <p:nvPr/>
        </p:nvGrpSpPr>
        <p:grpSpPr>
          <a:xfrm>
            <a:off x="748310" y="3047170"/>
            <a:ext cx="10695380" cy="3036959"/>
            <a:chOff x="849086" y="2143226"/>
            <a:chExt cx="10695380" cy="30369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AA6DA4-95A1-07A3-F11F-A390323E6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8" t="3761" r="37747" b="2917"/>
            <a:stretch/>
          </p:blipFill>
          <p:spPr>
            <a:xfrm rot="16200000">
              <a:off x="2616969" y="1798420"/>
              <a:ext cx="1437871" cy="497363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A6EEB3-C382-1288-A66B-249AA8525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1" t="3854" r="36162" b="2823"/>
            <a:stretch/>
          </p:blipFill>
          <p:spPr>
            <a:xfrm rot="16200000">
              <a:off x="8407555" y="1865707"/>
              <a:ext cx="1436314" cy="4837508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2563493-48B5-C783-38B2-580D944E556C}"/>
                </a:ext>
              </a:extLst>
            </p:cNvPr>
            <p:cNvCxnSpPr/>
            <p:nvPr/>
          </p:nvCxnSpPr>
          <p:spPr>
            <a:xfrm>
              <a:off x="1954580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F21EA6E-C3BE-996A-6C37-DD7DC242CD07}"/>
                </a:ext>
              </a:extLst>
            </p:cNvPr>
            <p:cNvCxnSpPr/>
            <p:nvPr/>
          </p:nvCxnSpPr>
          <p:spPr>
            <a:xfrm>
              <a:off x="3307130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EE317CF-9920-7CDB-B2BC-667C1695517E}"/>
                </a:ext>
              </a:extLst>
            </p:cNvPr>
            <p:cNvCxnSpPr/>
            <p:nvPr/>
          </p:nvCxnSpPr>
          <p:spPr>
            <a:xfrm>
              <a:off x="4652536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3CAF596-FBCE-4913-6F61-411612D909E5}"/>
                </a:ext>
              </a:extLst>
            </p:cNvPr>
            <p:cNvCxnSpPr/>
            <p:nvPr/>
          </p:nvCxnSpPr>
          <p:spPr>
            <a:xfrm>
              <a:off x="8079155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01D8762-5D70-C4BB-96C2-2239EAE7612E}"/>
                </a:ext>
              </a:extLst>
            </p:cNvPr>
            <p:cNvCxnSpPr/>
            <p:nvPr/>
          </p:nvCxnSpPr>
          <p:spPr>
            <a:xfrm>
              <a:off x="9138335" y="214322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0E48E4D-4FB9-5941-7F13-700906310E89}"/>
                </a:ext>
              </a:extLst>
            </p:cNvPr>
            <p:cNvCxnSpPr/>
            <p:nvPr/>
          </p:nvCxnSpPr>
          <p:spPr>
            <a:xfrm>
              <a:off x="10125601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06206BE-1453-CFAF-3B3B-AD032453E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042" y="3513916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595D02D-30C1-508C-8F16-4E3F3F2A5208}"/>
                </a:ext>
              </a:extLst>
            </p:cNvPr>
            <p:cNvCxnSpPr>
              <a:cxnSpLocks/>
            </p:cNvCxnSpPr>
            <p:nvPr/>
          </p:nvCxnSpPr>
          <p:spPr>
            <a:xfrm>
              <a:off x="1950411" y="3540109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E4C7084-6E6B-CF57-B0B2-62BFD179037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704" y="3513916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6E0253E-8F48-AA7F-D62C-8BC4E6AE9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711" y="3540109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197C2E0-51D0-EB9F-279C-6D816C1716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3080" y="3566302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8533D17-C25C-61A3-7E93-DD61C8AB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555373" y="3540109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D9A9879-253A-5D7B-377E-648CBAFEF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146" y="3540109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2E3D2D4-A134-BE62-B0A3-D6E2AC1ED9E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515" y="3566302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EFEDAF1-BDB9-FC7D-8E17-4BF9E53C01D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808" y="3540109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496EA36-2D35-A284-64A1-F3D049F33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4162" y="3495459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41ED9A0-89CD-7ED5-BA48-321B22E846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9751" y="3495459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8624159-D9BF-59AE-05F7-CB96CC6BBED0}"/>
                </a:ext>
              </a:extLst>
            </p:cNvPr>
            <p:cNvCxnSpPr>
              <a:cxnSpLocks/>
            </p:cNvCxnSpPr>
            <p:nvPr/>
          </p:nvCxnSpPr>
          <p:spPr>
            <a:xfrm>
              <a:off x="8209884" y="3495459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C16ACE3-BC2F-8EB0-3615-C9E922A490E8}"/>
                </a:ext>
              </a:extLst>
            </p:cNvPr>
            <p:cNvCxnSpPr>
              <a:cxnSpLocks/>
            </p:cNvCxnSpPr>
            <p:nvPr/>
          </p:nvCxnSpPr>
          <p:spPr>
            <a:xfrm>
              <a:off x="7521826" y="4327308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21ADF85-ACEE-4FC5-393F-5B6C60D7F439}"/>
                </a:ext>
              </a:extLst>
            </p:cNvPr>
            <p:cNvCxnSpPr>
              <a:cxnSpLocks/>
            </p:cNvCxnSpPr>
            <p:nvPr/>
          </p:nvCxnSpPr>
          <p:spPr>
            <a:xfrm>
              <a:off x="8657206" y="4327308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C831E50-D0B2-E17F-15CE-365300591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2746" y="3473135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B74EBCB-73AC-70E4-F916-70135169324B}"/>
                </a:ext>
              </a:extLst>
            </p:cNvPr>
            <p:cNvCxnSpPr>
              <a:cxnSpLocks/>
            </p:cNvCxnSpPr>
            <p:nvPr/>
          </p:nvCxnSpPr>
          <p:spPr>
            <a:xfrm>
              <a:off x="9138335" y="3473135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0AB9BB3-75D5-B425-F5C6-EEAA1F21E137}"/>
                </a:ext>
              </a:extLst>
            </p:cNvPr>
            <p:cNvCxnSpPr>
              <a:cxnSpLocks/>
            </p:cNvCxnSpPr>
            <p:nvPr/>
          </p:nvCxnSpPr>
          <p:spPr>
            <a:xfrm>
              <a:off x="9248468" y="3473135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6212DCE-D6AE-8FAE-76A5-3EA005FBBA83}"/>
                </a:ext>
              </a:extLst>
            </p:cNvPr>
            <p:cNvCxnSpPr>
              <a:cxnSpLocks/>
            </p:cNvCxnSpPr>
            <p:nvPr/>
          </p:nvCxnSpPr>
          <p:spPr>
            <a:xfrm>
              <a:off x="8560410" y="4304984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93F9823-B0B1-D031-EEF9-4667EF245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95790" y="4304984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8AB8A87-6682-BB8A-E65A-398A097A4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0012" y="3429000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C2E6E21-542B-28C7-2A86-E1FCFC59D48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5601" y="3429000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0070592-9D77-62A7-20A7-83DB7643BF9F}"/>
                </a:ext>
              </a:extLst>
            </p:cNvPr>
            <p:cNvCxnSpPr>
              <a:cxnSpLocks/>
            </p:cNvCxnSpPr>
            <p:nvPr/>
          </p:nvCxnSpPr>
          <p:spPr>
            <a:xfrm>
              <a:off x="10235734" y="3429000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A093431-FDA3-779C-2C70-C0D765238E84}"/>
                </a:ext>
              </a:extLst>
            </p:cNvPr>
            <p:cNvCxnSpPr>
              <a:cxnSpLocks/>
            </p:cNvCxnSpPr>
            <p:nvPr/>
          </p:nvCxnSpPr>
          <p:spPr>
            <a:xfrm>
              <a:off x="9547676" y="4260849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99CA993-BB6F-7F78-6BC1-5077872B7F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3056" y="4260849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51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1A87-610C-F48E-42F7-8E19C79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파이썬을 이용한 </a:t>
            </a:r>
            <a:r>
              <a:rPr lang="en-US" sz="4000" dirty="0"/>
              <a:t>Flap Angle Distribution </a:t>
            </a:r>
            <a:r>
              <a:rPr lang="ko-KR" altLang="en-US" sz="4000" dirty="0"/>
              <a:t>찾기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F74FD-AE73-7FB2-0776-492F24E6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3"/>
          <a:stretch>
            <a:fillRect/>
          </a:stretch>
        </p:blipFill>
        <p:spPr>
          <a:xfrm>
            <a:off x="838199" y="1467070"/>
            <a:ext cx="3758967" cy="36831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DD823-7804-72B1-D1D1-9AB00C74467F}"/>
              </a:ext>
            </a:extLst>
          </p:cNvPr>
          <p:cNvSpPr txBox="1"/>
          <p:nvPr/>
        </p:nvSpPr>
        <p:spPr>
          <a:xfrm>
            <a:off x="838199" y="5373874"/>
            <a:ext cx="8937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 : </a:t>
            </a:r>
            <a:r>
              <a:rPr lang="ko-KR" altLang="en-US" sz="1600" dirty="0"/>
              <a:t>주회전축과 </a:t>
            </a:r>
            <a:r>
              <a:rPr lang="en-US" altLang="ko-KR" sz="1600" dirty="0"/>
              <a:t>Flap</a:t>
            </a:r>
            <a:r>
              <a:rPr lang="ko-KR" altLang="en-US" sz="1600" dirty="0"/>
              <a:t>이 고정되는 축 사이 거리</a:t>
            </a:r>
            <a:r>
              <a:rPr lang="en-US" altLang="ko-KR" sz="1600" dirty="0"/>
              <a:t>. CenterArm</a:t>
            </a:r>
            <a:r>
              <a:rPr lang="ko-KR" altLang="en-US" sz="1600" dirty="0"/>
              <a:t>과 </a:t>
            </a:r>
            <a:r>
              <a:rPr lang="en-US" altLang="ko-KR" sz="1600" dirty="0"/>
              <a:t>FlapArm </a:t>
            </a:r>
            <a:r>
              <a:rPr lang="ko-KR" altLang="en-US" sz="1600" dirty="0"/>
              <a:t>모두 </a:t>
            </a:r>
            <a:r>
              <a:rPr lang="en-US" altLang="ko-KR" sz="1600" dirty="0"/>
              <a:t>70mm </a:t>
            </a:r>
            <a:r>
              <a:rPr lang="ko-KR" altLang="en-US" sz="1600" dirty="0"/>
              <a:t>길이로 설계되었다</a:t>
            </a:r>
            <a:r>
              <a:rPr lang="en-US" altLang="ko-KR" sz="1600" dirty="0"/>
              <a:t>.</a:t>
            </a:r>
            <a:endParaRPr lang="en-US" sz="1600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  : </a:t>
            </a:r>
            <a:r>
              <a:rPr lang="en-US" altLang="ko-KR" sz="1600" dirty="0"/>
              <a:t>Flap</a:t>
            </a:r>
            <a:r>
              <a:rPr lang="ko-KR" altLang="en-US" sz="1600" dirty="0"/>
              <a:t>에서 두 고정축 간 거리 </a:t>
            </a:r>
            <a:r>
              <a:rPr lang="en-US" altLang="ko-KR" sz="1600" dirty="0"/>
              <a:t>(</a:t>
            </a:r>
            <a:r>
              <a:rPr lang="ko-KR" altLang="en-US" sz="1600" dirty="0"/>
              <a:t>두 축은 회전 가능함</a:t>
            </a:r>
            <a:r>
              <a:rPr lang="en-US" altLang="ko-KR" sz="1600" dirty="0"/>
              <a:t>). 20mm</a:t>
            </a:r>
            <a:r>
              <a:rPr lang="ko-KR" altLang="en-US" sz="1600" dirty="0"/>
              <a:t>로 설계되었다</a:t>
            </a:r>
            <a:r>
              <a:rPr lang="en-US" altLang="ko-KR" sz="1600" dirty="0"/>
              <a:t>.</a:t>
            </a:r>
            <a:endParaRPr lang="en-US" sz="1600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: </a:t>
            </a:r>
            <a:r>
              <a:rPr lang="ko-KR" altLang="en-US" sz="1600" dirty="0"/>
              <a:t>주회전축과 이심축 간 거리</a:t>
            </a:r>
            <a:r>
              <a:rPr lang="en-US" altLang="ko-KR" sz="1600" dirty="0"/>
              <a:t>, </a:t>
            </a:r>
            <a:r>
              <a:rPr lang="ko-KR" altLang="en-US" sz="1600" dirty="0"/>
              <a:t>본 설계에서는 </a:t>
            </a:r>
            <a:r>
              <a:rPr lang="en-US" altLang="ko-KR" sz="1600" dirty="0"/>
              <a:t>12mm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67040-BC20-7A75-013E-0FA44147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7" t="10277" r="8214" b="13361"/>
          <a:stretch>
            <a:fillRect/>
          </a:stretch>
        </p:blipFill>
        <p:spPr>
          <a:xfrm>
            <a:off x="4638529" y="1467070"/>
            <a:ext cx="3364568" cy="22230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2C0BC-1BB6-CE8A-2471-F57A2F3C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58" t="10844" r="8345" b="14002"/>
          <a:stretch>
            <a:fillRect/>
          </a:stretch>
        </p:blipFill>
        <p:spPr>
          <a:xfrm>
            <a:off x="8215978" y="2936147"/>
            <a:ext cx="3559834" cy="23304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B3D256-EA15-6A17-027A-9C55CBB0D53E}"/>
              </a:ext>
            </a:extLst>
          </p:cNvPr>
          <p:cNvSpPr txBox="1"/>
          <p:nvPr/>
        </p:nvSpPr>
        <p:spPr>
          <a:xfrm>
            <a:off x="8003097" y="1506022"/>
            <a:ext cx="3048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d : 12mm, L : 70mm, l : 20mm</a:t>
            </a:r>
            <a:endParaRPr lang="en-US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EA215-3B85-BB38-322F-2A6EB594069A}"/>
              </a:ext>
            </a:extLst>
          </p:cNvPr>
          <p:cNvSpPr txBox="1"/>
          <p:nvPr/>
        </p:nvSpPr>
        <p:spPr>
          <a:xfrm>
            <a:off x="5196471" y="4750881"/>
            <a:ext cx="301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fi-FI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d : 10mm, L : 80mm, l : 20mm</a:t>
            </a:r>
            <a:endParaRPr lang="fi-FI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2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0EA-FA2B-626E-CCDA-1A5ABA7A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8021-8D89-9B66-597C-51D927E6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4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CFD </a:t>
            </a:r>
            <a:r>
              <a:rPr lang="ko-KR" altLang="en-US" dirty="0"/>
              <a:t>시뮬레이션을 이용한 가설 </a:t>
            </a:r>
            <a:r>
              <a:rPr lang="en-US" altLang="ko-KR" dirty="0"/>
              <a:t>1 </a:t>
            </a:r>
            <a:r>
              <a:rPr lang="ko-KR" altLang="en-US" dirty="0"/>
              <a:t>검증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9C5C3-0DF0-92B4-5986-341FB745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06"/>
          <a:stretch>
            <a:fillRect/>
          </a:stretch>
        </p:blipFill>
        <p:spPr>
          <a:xfrm>
            <a:off x="1245190" y="2495365"/>
            <a:ext cx="4724146" cy="31437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1155E-554C-C25B-0001-F8BEE473AB13}"/>
              </a:ext>
            </a:extLst>
          </p:cNvPr>
          <p:cNvSpPr txBox="1"/>
          <p:nvPr/>
        </p:nvSpPr>
        <p:spPr>
          <a:xfrm>
            <a:off x="1700330" y="57740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StraightFlap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회전 시뮬레이션 이미지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A808D-AE29-A6EC-CCE9-98D50A4B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037" y="4134841"/>
            <a:ext cx="2655912" cy="1504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0CC26-36A8-407D-B8B7-F62FAAEC3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00037" y="2495365"/>
            <a:ext cx="3176515" cy="1504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D8BB57-8E28-6004-82F3-F880E511DB4A}"/>
              </a:ext>
            </a:extLst>
          </p:cNvPr>
          <p:cNvSpPr txBox="1"/>
          <p:nvPr/>
        </p:nvSpPr>
        <p:spPr>
          <a:xfrm>
            <a:off x="9676552" y="3630315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StraightFlap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E865E-3ECA-6A67-7C73-41506A260C8C}"/>
              </a:ext>
            </a:extLst>
          </p:cNvPr>
          <p:cNvSpPr txBox="1"/>
          <p:nvPr/>
        </p:nvSpPr>
        <p:spPr>
          <a:xfrm>
            <a:off x="9155949" y="5300465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RoundFlap</a:t>
            </a:r>
          </a:p>
        </p:txBody>
      </p:sp>
    </p:spTree>
    <p:extLst>
      <p:ext uri="{BB962C8B-B14F-4D97-AF65-F5344CB8AC3E}">
        <p14:creationId xmlns:p14="http://schemas.microsoft.com/office/powerpoint/2010/main" val="348342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0EA-FA2B-626E-CCDA-1A5ABA7A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8021-8D89-9B66-597C-51D927E6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4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CFD </a:t>
            </a:r>
            <a:r>
              <a:rPr lang="ko-KR" altLang="en-US" dirty="0"/>
              <a:t>시뮬레이션을 이용한 가설 </a:t>
            </a:r>
            <a:r>
              <a:rPr lang="en-US" altLang="ko-KR" dirty="0"/>
              <a:t>3 </a:t>
            </a:r>
            <a:r>
              <a:rPr lang="ko-KR" altLang="en-US" dirty="0"/>
              <a:t>검증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DB7-0F20-E589-6CBA-62CE35EA2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26"/>
          <a:stretch/>
        </p:blipFill>
        <p:spPr>
          <a:xfrm>
            <a:off x="965790" y="2941870"/>
            <a:ext cx="3404191" cy="2678938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089BF4-A5D8-32C8-AD3E-87E25D6E5A09}"/>
              </a:ext>
            </a:extLst>
          </p:cNvPr>
          <p:cNvCxnSpPr>
            <a:cxnSpLocks/>
          </p:cNvCxnSpPr>
          <p:nvPr/>
        </p:nvCxnSpPr>
        <p:spPr>
          <a:xfrm flipV="1">
            <a:off x="3530008" y="2498651"/>
            <a:ext cx="0" cy="3737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AE3990E-7FD5-EC60-70D6-40694508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42" y="3062047"/>
            <a:ext cx="6031458" cy="2091254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D7D6A63-EA12-D421-AAAB-E48C9F77B65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30008" y="2727251"/>
            <a:ext cx="1792334" cy="138042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4C15D-3DC2-5B6C-EF00-12D3E1434EF7}"/>
              </a:ext>
            </a:extLst>
          </p:cNvPr>
          <p:cNvCxnSpPr/>
          <p:nvPr/>
        </p:nvCxnSpPr>
        <p:spPr>
          <a:xfrm flipH="1">
            <a:off x="8708065" y="2498651"/>
            <a:ext cx="967563" cy="1350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34ACEE-72AB-E710-D09E-0BF4D9924811}"/>
              </a:ext>
            </a:extLst>
          </p:cNvPr>
          <p:cNvSpPr txBox="1"/>
          <p:nvPr/>
        </p:nvSpPr>
        <p:spPr>
          <a:xfrm>
            <a:off x="6345353" y="5303431"/>
            <a:ext cx="398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공기의 날개에 나란한 방향 성분 측정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6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0EA-FA2B-626E-CCDA-1A5ABA7A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8021-8D89-9B66-597C-51D927E6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48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4. 1</a:t>
            </a:r>
            <a:r>
              <a:rPr lang="ko-KR" altLang="en-US" dirty="0"/>
              <a:t>차 실험 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1, 2</a:t>
            </a:r>
            <a:r>
              <a:rPr lang="ko-KR" altLang="en-US" dirty="0"/>
              <a:t>의 효과 검증 시도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BE14C-7BA7-6DAA-8E46-E6D40B03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49" t="12723" r="14795" b="15962"/>
          <a:stretch>
            <a:fillRect/>
          </a:stretch>
        </p:blipFill>
        <p:spPr>
          <a:xfrm>
            <a:off x="1135309" y="2976677"/>
            <a:ext cx="3828034" cy="3041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0F772-EA35-FF4C-AFE8-C6B20B044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84"/>
          <a:stretch/>
        </p:blipFill>
        <p:spPr>
          <a:xfrm>
            <a:off x="5400674" y="2509743"/>
            <a:ext cx="5656017" cy="36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4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13C9-056D-86F1-54FE-FFFC2F7D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날개의 종류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5A371-292A-A874-F0C8-8ACF1D130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1715" y="1800458"/>
            <a:ext cx="2590800" cy="617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StraightFlap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7EECD9-4AFC-6242-B590-28B26E62B61D}"/>
              </a:ext>
            </a:extLst>
          </p:cNvPr>
          <p:cNvSpPr txBox="1">
            <a:spLocks/>
          </p:cNvSpPr>
          <p:nvPr/>
        </p:nvSpPr>
        <p:spPr>
          <a:xfrm>
            <a:off x="5442775" y="1794036"/>
            <a:ext cx="2590800" cy="61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RoundFlap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2B60AE4-B273-AED0-7CDE-83FF1166478C}"/>
              </a:ext>
            </a:extLst>
          </p:cNvPr>
          <p:cNvSpPr txBox="1">
            <a:spLocks/>
          </p:cNvSpPr>
          <p:nvPr/>
        </p:nvSpPr>
        <p:spPr>
          <a:xfrm>
            <a:off x="8092324" y="1802425"/>
            <a:ext cx="2590800" cy="61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StraightFlap WF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6B68A-4229-1FA4-C767-3D4FD86B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93" t="19720" r="32821" b="31270"/>
          <a:stretch>
            <a:fillRect/>
          </a:stretch>
        </p:blipFill>
        <p:spPr>
          <a:xfrm rot="5400000">
            <a:off x="1075708" y="2979972"/>
            <a:ext cx="3949392" cy="25907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64CC7-1CA3-5BAB-5C2D-067443C5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18" t="19204" r="26362" b="23202"/>
          <a:stretch>
            <a:fillRect/>
          </a:stretch>
        </p:blipFill>
        <p:spPr>
          <a:xfrm rot="5400000">
            <a:off x="4303116" y="2973789"/>
            <a:ext cx="3949394" cy="2590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2CC07-25BB-F444-4E66-55150C8BCD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325" t="22556" r="33600" b="30766"/>
          <a:stretch>
            <a:fillRect/>
          </a:stretch>
        </p:blipFill>
        <p:spPr>
          <a:xfrm rot="5400000">
            <a:off x="7435986" y="3074511"/>
            <a:ext cx="3943212" cy="23955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9734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D23B-F6EA-4D60-C434-7F497ACA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 결과 </a:t>
            </a:r>
            <a:r>
              <a:rPr lang="en-US" altLang="ko-KR" dirty="0"/>
              <a:t>– </a:t>
            </a:r>
            <a:r>
              <a:rPr lang="ko-KR" altLang="en-US" dirty="0"/>
              <a:t>가설</a:t>
            </a:r>
            <a:r>
              <a:rPr lang="en-US" altLang="ko-KR" dirty="0"/>
              <a:t> 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133D0-070D-07CD-CB2F-01C8FFC7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84" y="2218911"/>
            <a:ext cx="5107032" cy="32095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A3776-F3B3-6E57-EA8B-6582AD77DF54}"/>
              </a:ext>
            </a:extLst>
          </p:cNvPr>
          <p:cNvSpPr/>
          <p:nvPr/>
        </p:nvSpPr>
        <p:spPr>
          <a:xfrm>
            <a:off x="5788404" y="4957894"/>
            <a:ext cx="738231" cy="268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194C-3BC7-5C3E-D4FF-9D3B38FFB8C3}"/>
              </a:ext>
            </a:extLst>
          </p:cNvPr>
          <p:cNvSpPr/>
          <p:nvPr/>
        </p:nvSpPr>
        <p:spPr>
          <a:xfrm>
            <a:off x="7911285" y="4976070"/>
            <a:ext cx="738231" cy="268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21A15-B8AE-D33C-A773-8D9CED257373}"/>
              </a:ext>
            </a:extLst>
          </p:cNvPr>
          <p:cNvSpPr txBox="1"/>
          <p:nvPr/>
        </p:nvSpPr>
        <p:spPr>
          <a:xfrm>
            <a:off x="6526635" y="5362312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20.55% </a:t>
            </a:r>
            <a:r>
              <a:rPr lang="ko-KR" altLang="en-US" sz="2000" b="1" dirty="0">
                <a:solidFill>
                  <a:srgbClr val="FF0000"/>
                </a:solidFill>
              </a:rPr>
              <a:t>감소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01715B-81FB-27B5-321C-286BC9EE65DF}"/>
              </a:ext>
            </a:extLst>
          </p:cNvPr>
          <p:cNvSpPr/>
          <p:nvPr/>
        </p:nvSpPr>
        <p:spPr>
          <a:xfrm>
            <a:off x="6782732" y="5028366"/>
            <a:ext cx="872455" cy="132330"/>
          </a:xfrm>
          <a:prstGeom prst="rightArrow">
            <a:avLst>
              <a:gd name="adj1" fmla="val 50000"/>
              <a:gd name="adj2" fmla="val 8927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1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3F56-95A4-3104-9B5E-08CA8946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 결과 </a:t>
            </a:r>
            <a:r>
              <a:rPr lang="en-US" altLang="ko-KR" dirty="0"/>
              <a:t>– </a:t>
            </a:r>
            <a:r>
              <a:rPr lang="ko-KR" altLang="en-US" dirty="0"/>
              <a:t>가설 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1F5C6-E7AB-28E9-8BCD-4DC1C218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0448"/>
            <a:ext cx="7178042" cy="9747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83226-279F-90AD-7ABD-BCD888F9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2855"/>
            <a:ext cx="7178042" cy="21315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C4290A-76A0-8D01-A5EF-98F446DA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2940152"/>
            <a:ext cx="3269615" cy="97769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561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D095-F144-7C2B-DC1F-A7652AD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F7D6A-AD19-46F4-2668-455366B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95" y="1286822"/>
            <a:ext cx="5762625" cy="2557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3F4A7-22DA-6720-4565-E0EAF73A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19" y="3844117"/>
            <a:ext cx="6408975" cy="2781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68D25-C8C0-E2FD-8C20-A2336620856E}"/>
              </a:ext>
            </a:extLst>
          </p:cNvPr>
          <p:cNvSpPr txBox="1"/>
          <p:nvPr/>
        </p:nvSpPr>
        <p:spPr>
          <a:xfrm>
            <a:off x="7244632" y="1690688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15.77% </a:t>
            </a:r>
            <a:r>
              <a:rPr lang="ko-KR" altLang="en-US" sz="2000" b="1" dirty="0">
                <a:solidFill>
                  <a:srgbClr val="FF0000"/>
                </a:solidFill>
              </a:rPr>
              <a:t>증가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CCE6-8230-9783-9640-2F4C6B881504}"/>
              </a:ext>
            </a:extLst>
          </p:cNvPr>
          <p:cNvSpPr txBox="1"/>
          <p:nvPr/>
        </p:nvSpPr>
        <p:spPr>
          <a:xfrm>
            <a:off x="7567806" y="443528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54.55% </a:t>
            </a:r>
            <a:r>
              <a:rPr lang="ko-KR" altLang="en-US" sz="2000" b="1" dirty="0">
                <a:solidFill>
                  <a:srgbClr val="FF0000"/>
                </a:solidFill>
              </a:rPr>
              <a:t>증가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8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F04C-959F-F1B4-E9C8-EC51F2FA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0AFD-BF68-3765-086F-F9C397514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서론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연구 동기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배경 이론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가설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연구 방법 및 선행연구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실험 및 시뮬레이션 결과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결론</a:t>
            </a:r>
            <a:endParaRPr lang="en-US" dirty="0"/>
          </a:p>
        </p:txBody>
      </p:sp>
      <p:pic>
        <p:nvPicPr>
          <p:cNvPr id="1026" name="Picture 2" descr="Rotor - CycloTech Revolution of motion">
            <a:extLst>
              <a:ext uri="{FF2B5EF4-FFF2-40B4-BE49-F238E27FC236}">
                <a16:creationId xmlns:a16="http://schemas.microsoft.com/office/drawing/2014/main" id="{B3BB58FA-10ED-69D7-B392-F6F70450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126" y="2055302"/>
            <a:ext cx="5883479" cy="33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93F-BC39-1C3A-EA8A-D2DB1A5D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F51E-20CE-9C2E-B822-F17C1ECF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en-US" altLang="ko-KR" b="1" dirty="0"/>
              <a:t> </a:t>
            </a:r>
            <a:r>
              <a:rPr lang="en-US" altLang="ko-KR" dirty="0"/>
              <a:t>Cycloidal propeller</a:t>
            </a:r>
            <a:r>
              <a:rPr lang="ko-KR" altLang="en-US" dirty="0"/>
              <a:t>의 회전 반경과 같은 곡률 반지름의 날개를 이용하면 </a:t>
            </a:r>
            <a:r>
              <a:rPr lang="en-US" altLang="ko-KR" dirty="0"/>
              <a:t>drag</a:t>
            </a:r>
            <a:r>
              <a:rPr lang="ko-KR" altLang="en-US" dirty="0"/>
              <a:t>를 감소시켜 효율을 높일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2.</a:t>
            </a:r>
            <a:r>
              <a:rPr lang="en-US" altLang="ko-KR" b="1" dirty="0"/>
              <a:t> </a:t>
            </a:r>
            <a:r>
              <a:rPr lang="en-US" altLang="ko-KR" dirty="0"/>
              <a:t>Cycloidal propeller</a:t>
            </a:r>
            <a:r>
              <a:rPr lang="ko-KR" altLang="en-US" dirty="0"/>
              <a:t>의 회전 반경과 같은 곡률 반지름의 날개를 이용하면 추력을 증가시킬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3.</a:t>
            </a:r>
            <a:r>
              <a:rPr lang="en-US" altLang="ko-KR" dirty="0"/>
              <a:t> Cycloidal propeller</a:t>
            </a:r>
            <a:r>
              <a:rPr lang="ko-KR" altLang="en-US" dirty="0"/>
              <a:t>의 날개에 </a:t>
            </a:r>
            <a:r>
              <a:rPr lang="en-US" altLang="ko-KR" dirty="0"/>
              <a:t>wing fence </a:t>
            </a:r>
            <a:r>
              <a:rPr lang="ko-KR" altLang="en-US" dirty="0"/>
              <a:t>구조를 설치하면 추력 개선 효과가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76792E-14F4-3D73-D47D-5C22736B740B}"/>
              </a:ext>
            </a:extLst>
          </p:cNvPr>
          <p:cNvSpPr>
            <a:spLocks noChangeAspect="1"/>
          </p:cNvSpPr>
          <p:nvPr/>
        </p:nvSpPr>
        <p:spPr>
          <a:xfrm>
            <a:off x="10856357" y="1911168"/>
            <a:ext cx="649841" cy="6498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599E0E-94CD-7A16-F687-5765A216FB1A}"/>
              </a:ext>
            </a:extLst>
          </p:cNvPr>
          <p:cNvSpPr>
            <a:spLocks noChangeAspect="1"/>
          </p:cNvSpPr>
          <p:nvPr/>
        </p:nvSpPr>
        <p:spPr>
          <a:xfrm>
            <a:off x="10868242" y="3296393"/>
            <a:ext cx="649841" cy="6498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34D472-3CB3-3333-B5E8-59C87B246F03}"/>
              </a:ext>
            </a:extLst>
          </p:cNvPr>
          <p:cNvSpPr>
            <a:spLocks noChangeAspect="1"/>
          </p:cNvSpPr>
          <p:nvPr/>
        </p:nvSpPr>
        <p:spPr>
          <a:xfrm>
            <a:off x="10856358" y="4864521"/>
            <a:ext cx="649841" cy="6498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7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53B5-D3FE-9F20-9C91-2EB341FE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5F373-93C6-74A8-B712-29CA349F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CFD</a:t>
            </a:r>
            <a:r>
              <a:rPr lang="ko-KR" altLang="en-US" sz="2000" dirty="0"/>
              <a:t>를 통한 </a:t>
            </a:r>
            <a:r>
              <a:rPr lang="en-US" altLang="ko-KR" sz="2000" dirty="0"/>
              <a:t>Flap </a:t>
            </a:r>
            <a:r>
              <a:rPr lang="ko-KR" altLang="en-US" sz="2000" dirty="0"/>
              <a:t>형상별</a:t>
            </a:r>
            <a:r>
              <a:rPr lang="en-US" altLang="ko-KR" sz="2000" dirty="0"/>
              <a:t>, </a:t>
            </a:r>
            <a:r>
              <a:rPr lang="ko-KR" altLang="en-US" sz="2000" dirty="0"/>
              <a:t>각도별 </a:t>
            </a:r>
            <a:r>
              <a:rPr lang="en-US" altLang="ko-KR" sz="2000" dirty="0"/>
              <a:t>Separation Angle </a:t>
            </a:r>
            <a:r>
              <a:rPr lang="ko-KR" altLang="en-US" sz="2000" dirty="0"/>
              <a:t>분석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논문에 의거한 </a:t>
            </a:r>
            <a:r>
              <a:rPr lang="en-US" sz="2000" dirty="0"/>
              <a:t>Relative Curvature -&gt; Linear Flow </a:t>
            </a:r>
            <a:r>
              <a:rPr lang="ko-KR" altLang="en-US" sz="2000" dirty="0"/>
              <a:t>대조 </a:t>
            </a:r>
            <a:r>
              <a:rPr lang="en-US" altLang="ko-KR" sz="2000" dirty="0"/>
              <a:t>(</a:t>
            </a:r>
            <a:r>
              <a:rPr lang="ko-KR" altLang="en-US" sz="2000" dirty="0"/>
              <a:t>본 연구에서는 </a:t>
            </a:r>
            <a:r>
              <a:rPr lang="en-US" altLang="ko-KR" sz="2000" dirty="0"/>
              <a:t>Linear Flow</a:t>
            </a:r>
            <a:r>
              <a:rPr lang="ko-KR" altLang="en-US" sz="2000" dirty="0"/>
              <a:t>에서 </a:t>
            </a:r>
            <a:r>
              <a:rPr lang="en-US" altLang="ko-KR" sz="2000" dirty="0"/>
              <a:t>CFD </a:t>
            </a:r>
            <a:r>
              <a:rPr lang="ko-KR" altLang="en-US" sz="2000" dirty="0"/>
              <a:t>분석함</a:t>
            </a:r>
            <a:r>
              <a:rPr lang="en-US" altLang="ko-KR" sz="2000" dirty="0"/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Flow Separation</a:t>
            </a:r>
            <a:r>
              <a:rPr lang="ko-KR" altLang="en-US" sz="2000" dirty="0"/>
              <a:t>이 일어나게 되는 위치 명확하게 분석</a:t>
            </a:r>
            <a:r>
              <a:rPr lang="en-US" altLang="ko-KR" sz="2000" dirty="0"/>
              <a:t>, </a:t>
            </a:r>
            <a:r>
              <a:rPr lang="ko-KR" altLang="en-US" sz="2000" dirty="0"/>
              <a:t>위 정보를 이용한 </a:t>
            </a:r>
            <a:r>
              <a:rPr lang="en-US" sz="2000" dirty="0"/>
              <a:t>Prop </a:t>
            </a:r>
            <a:r>
              <a:rPr lang="ko-KR" altLang="en-US" sz="2000" dirty="0"/>
              <a:t>최적화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실험장치 개선 </a:t>
            </a:r>
            <a:r>
              <a:rPr lang="en-US" altLang="ko-KR" sz="2000" dirty="0"/>
              <a:t>(</a:t>
            </a:r>
            <a:r>
              <a:rPr lang="en-US" sz="2000" dirty="0"/>
              <a:t>Load Cell), </a:t>
            </a:r>
            <a:r>
              <a:rPr lang="ko-KR" altLang="en-US" sz="2000" dirty="0"/>
              <a:t>이후 </a:t>
            </a:r>
            <a:r>
              <a:rPr lang="en-US" sz="2000" dirty="0"/>
              <a:t>Power-Thrust Curve </a:t>
            </a:r>
            <a:r>
              <a:rPr lang="ko-KR" altLang="en-US" sz="2000" dirty="0"/>
              <a:t>그리기</a:t>
            </a:r>
            <a:r>
              <a:rPr lang="en-US" altLang="ko-KR" sz="2000" dirty="0"/>
              <a:t>.+ </a:t>
            </a:r>
            <a:r>
              <a:rPr lang="en-US" sz="2000" dirty="0"/>
              <a:t>Rpm-Thrust </a:t>
            </a:r>
            <a:r>
              <a:rPr lang="ko-KR" altLang="en-US" sz="2000" dirty="0"/>
              <a:t>그리기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Cycloidal Propeller</a:t>
            </a:r>
            <a:r>
              <a:rPr lang="ko-KR" altLang="en-US" sz="2000" dirty="0"/>
              <a:t>의 경량화를 통한 </a:t>
            </a:r>
            <a:r>
              <a:rPr lang="en-US" sz="2000" dirty="0"/>
              <a:t>RPM </a:t>
            </a:r>
            <a:r>
              <a:rPr lang="ko-KR" altLang="en-US" sz="2000" dirty="0"/>
              <a:t>개선 성과 예측 및 실제 경량화 </a:t>
            </a:r>
            <a:r>
              <a:rPr lang="en-US" altLang="ko-KR" sz="2000" dirty="0"/>
              <a:t>(3</a:t>
            </a:r>
            <a:r>
              <a:rPr lang="en-US" sz="2000" dirty="0"/>
              <a:t>D printer -&gt; </a:t>
            </a:r>
            <a:r>
              <a:rPr lang="ko-KR" altLang="en-US" sz="2000" dirty="0"/>
              <a:t>뼈대 </a:t>
            </a:r>
            <a:r>
              <a:rPr lang="en-US" altLang="ko-KR" sz="2000" dirty="0"/>
              <a:t>+ </a:t>
            </a:r>
            <a:r>
              <a:rPr lang="ko-KR" altLang="en-US" sz="2000" dirty="0"/>
              <a:t>셀로판지</a:t>
            </a:r>
            <a:r>
              <a:rPr lang="en-US" altLang="ko-KR" sz="2000" dirty="0"/>
              <a:t>) (</a:t>
            </a:r>
            <a:r>
              <a:rPr lang="en-US" sz="2000" dirty="0"/>
              <a:t>Aluminum -&gt; Carbon Fiber Tube)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Mechanical Solution For Stabilized double attached FlapArm (FlapArm </a:t>
            </a:r>
            <a:r>
              <a:rPr lang="ko-KR" altLang="en-US" sz="2000" dirty="0"/>
              <a:t>양측에 고정</a:t>
            </a:r>
            <a:r>
              <a:rPr lang="en-US" altLang="ko-KR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01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3C84-DF92-9EE1-F564-9C514F4E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97" y="3091548"/>
            <a:ext cx="5025006" cy="1564341"/>
          </a:xfrm>
        </p:spPr>
        <p:txBody>
          <a:bodyPr>
            <a:noAutofit/>
          </a:bodyPr>
          <a:lstStyle/>
          <a:p>
            <a:pPr algn="ctr"/>
            <a:r>
              <a:rPr lang="en-US" altLang="ko-KR" sz="14000" b="1" dirty="0">
                <a:latin typeface="+mn-lt"/>
              </a:rPr>
              <a:t>Q &amp; A</a:t>
            </a:r>
            <a:endParaRPr lang="en-US" sz="14000" b="1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40250B-24BC-E7A8-BD8F-556CAA8A30FB}"/>
              </a:ext>
            </a:extLst>
          </p:cNvPr>
          <p:cNvCxnSpPr>
            <a:cxnSpLocks/>
          </p:cNvCxnSpPr>
          <p:nvPr/>
        </p:nvCxnSpPr>
        <p:spPr>
          <a:xfrm>
            <a:off x="3850372" y="4815281"/>
            <a:ext cx="4491256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398118D-D050-CB24-7195-5885B556B81C}"/>
              </a:ext>
            </a:extLst>
          </p:cNvPr>
          <p:cNvSpPr>
            <a:spLocks noChangeAspect="1"/>
          </p:cNvSpPr>
          <p:nvPr/>
        </p:nvSpPr>
        <p:spPr>
          <a:xfrm>
            <a:off x="1807337" y="268161"/>
            <a:ext cx="8577326" cy="8577991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47D8-653C-DC4F-FA9C-0E96A3D1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동기</a:t>
            </a:r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C27A1C4-D9E2-33DC-78FE-8C0CC952DCDE}"/>
              </a:ext>
            </a:extLst>
          </p:cNvPr>
          <p:cNvSpPr>
            <a:spLocks noChangeAspect="1"/>
          </p:cNvSpPr>
          <p:nvPr/>
        </p:nvSpPr>
        <p:spPr>
          <a:xfrm>
            <a:off x="1219617" y="2114976"/>
            <a:ext cx="3692852" cy="3692852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EB749B8-B436-63EE-1C3C-1C1B8E886074}"/>
              </a:ext>
            </a:extLst>
          </p:cNvPr>
          <p:cNvSpPr/>
          <p:nvPr/>
        </p:nvSpPr>
        <p:spPr>
          <a:xfrm>
            <a:off x="6095998" y="1331899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Omnidirectional Thrust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7787D66-ACBB-FF19-0679-68779DF9FA87}"/>
              </a:ext>
            </a:extLst>
          </p:cNvPr>
          <p:cNvSpPr/>
          <p:nvPr/>
        </p:nvSpPr>
        <p:spPr>
          <a:xfrm>
            <a:off x="6095998" y="2525948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Enhanced Maneuverability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B76FF72-9BC6-ADA8-1978-2CC9867C530A}"/>
              </a:ext>
            </a:extLst>
          </p:cNvPr>
          <p:cNvSpPr/>
          <p:nvPr/>
        </p:nvSpPr>
        <p:spPr>
          <a:xfrm>
            <a:off x="6095998" y="3724071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Improved Hovering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C0A41C2-1FCA-0A78-38A9-314AA96B38C7}"/>
              </a:ext>
            </a:extLst>
          </p:cNvPr>
          <p:cNvSpPr/>
          <p:nvPr/>
        </p:nvSpPr>
        <p:spPr>
          <a:xfrm>
            <a:off x="6095999" y="4922195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Increased Efficiency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D0358F-71E0-4AC7-79F5-8B3C90741E8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555222" y="1784235"/>
            <a:ext cx="1540776" cy="11099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C6F54-ACED-C333-E6D4-E1806F4F728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61258" y="2978284"/>
            <a:ext cx="1234740" cy="46535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06C095-21E8-BE34-8F18-9AEA2222C3D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912469" y="4060832"/>
            <a:ext cx="1183529" cy="1155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246E06-D4BD-E48B-BB10-C8654FC4635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723002" y="4793597"/>
            <a:ext cx="1372997" cy="58093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0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4A861718-7574-5E94-9EB6-1316DBF3AD7B}"/>
              </a:ext>
            </a:extLst>
          </p:cNvPr>
          <p:cNvSpPr/>
          <p:nvPr/>
        </p:nvSpPr>
        <p:spPr>
          <a:xfrm>
            <a:off x="4912469" y="3651008"/>
            <a:ext cx="855677" cy="6207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6B0F6E-A0A3-060E-98E7-4BCFB4860A62}"/>
              </a:ext>
            </a:extLst>
          </p:cNvPr>
          <p:cNvSpPr/>
          <p:nvPr/>
        </p:nvSpPr>
        <p:spPr>
          <a:xfrm rot="10800000">
            <a:off x="6423856" y="3651008"/>
            <a:ext cx="855677" cy="6207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47D8-653C-DC4F-FA9C-0E96A3D1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동기</a:t>
            </a:r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C27A1C4-D9E2-33DC-78FE-8C0CC952DCDE}"/>
              </a:ext>
            </a:extLst>
          </p:cNvPr>
          <p:cNvSpPr>
            <a:spLocks noChangeAspect="1"/>
          </p:cNvSpPr>
          <p:nvPr/>
        </p:nvSpPr>
        <p:spPr>
          <a:xfrm>
            <a:off x="1219617" y="2114976"/>
            <a:ext cx="3692852" cy="3692852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356BCA7-B1CE-4BE7-92F2-BFE5A65521FF}"/>
              </a:ext>
            </a:extLst>
          </p:cNvPr>
          <p:cNvSpPr>
            <a:spLocks noChangeAspect="1"/>
          </p:cNvSpPr>
          <p:nvPr/>
        </p:nvSpPr>
        <p:spPr>
          <a:xfrm>
            <a:off x="7279533" y="2114976"/>
            <a:ext cx="3692852" cy="3692852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A7893-6E29-9BE1-29F7-ECF328E054A0}"/>
              </a:ext>
            </a:extLst>
          </p:cNvPr>
          <p:cNvSpPr txBox="1"/>
          <p:nvPr/>
        </p:nvSpPr>
        <p:spPr>
          <a:xfrm>
            <a:off x="5510743" y="1883553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6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C03-E735-5158-D8FC-27CE9174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Angle</a:t>
            </a:r>
            <a:r>
              <a:rPr lang="ko-KR" altLang="en-US" dirty="0"/>
              <a:t>과 양력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99BEF-1F98-9447-6BD3-38D5C5C9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01" y="1406400"/>
            <a:ext cx="9444797" cy="46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B3E1-BCD9-6933-2C68-40A34C5F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 Fence</a:t>
            </a:r>
            <a:r>
              <a:rPr lang="ko-KR" altLang="en-US" dirty="0"/>
              <a:t>의 원리</a:t>
            </a:r>
            <a:endParaRPr 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CE15C94-0F17-745E-2349-58EE3F7BA768}"/>
              </a:ext>
            </a:extLst>
          </p:cNvPr>
          <p:cNvGrpSpPr/>
          <p:nvPr/>
        </p:nvGrpSpPr>
        <p:grpSpPr>
          <a:xfrm>
            <a:off x="838200" y="1910520"/>
            <a:ext cx="10695380" cy="3036959"/>
            <a:chOff x="849086" y="2143226"/>
            <a:chExt cx="10695380" cy="30369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742EFB-9FFD-28F1-E646-67313273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8" t="3761" r="37747" b="2917"/>
            <a:stretch/>
          </p:blipFill>
          <p:spPr>
            <a:xfrm rot="16200000">
              <a:off x="2616969" y="1798420"/>
              <a:ext cx="1437871" cy="49736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9F134C-B580-3193-1915-3B3DF008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1" t="3854" r="36162" b="2823"/>
            <a:stretch/>
          </p:blipFill>
          <p:spPr>
            <a:xfrm rot="16200000">
              <a:off x="8407555" y="1865707"/>
              <a:ext cx="1436314" cy="48375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E8259D2-A996-0219-59E4-DF50974FBC27}"/>
                </a:ext>
              </a:extLst>
            </p:cNvPr>
            <p:cNvCxnSpPr/>
            <p:nvPr/>
          </p:nvCxnSpPr>
          <p:spPr>
            <a:xfrm>
              <a:off x="1954580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B7EE5C4-C2F4-B2F5-06C2-C584CE6D8E48}"/>
                </a:ext>
              </a:extLst>
            </p:cNvPr>
            <p:cNvCxnSpPr/>
            <p:nvPr/>
          </p:nvCxnSpPr>
          <p:spPr>
            <a:xfrm>
              <a:off x="3307130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57E1BAE-0856-1E9D-8EE2-7E706DFEF7CE}"/>
                </a:ext>
              </a:extLst>
            </p:cNvPr>
            <p:cNvCxnSpPr/>
            <p:nvPr/>
          </p:nvCxnSpPr>
          <p:spPr>
            <a:xfrm>
              <a:off x="4652536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112FE47-6BEC-7CF8-FFA6-6D0CD4276383}"/>
                </a:ext>
              </a:extLst>
            </p:cNvPr>
            <p:cNvCxnSpPr/>
            <p:nvPr/>
          </p:nvCxnSpPr>
          <p:spPr>
            <a:xfrm>
              <a:off x="8079155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B4C6A3E-77A9-3CC6-70C8-20B6CA4389F3}"/>
                </a:ext>
              </a:extLst>
            </p:cNvPr>
            <p:cNvCxnSpPr/>
            <p:nvPr/>
          </p:nvCxnSpPr>
          <p:spPr>
            <a:xfrm>
              <a:off x="9138335" y="214322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B43B89E-6A00-5C42-3902-FFC037C430C6}"/>
                </a:ext>
              </a:extLst>
            </p:cNvPr>
            <p:cNvCxnSpPr/>
            <p:nvPr/>
          </p:nvCxnSpPr>
          <p:spPr>
            <a:xfrm>
              <a:off x="10125601" y="2169896"/>
              <a:ext cx="0" cy="11572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D02651C-EF6C-984B-6251-2448D02A9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042" y="3513916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08290E3-B4F9-C88C-E0BC-59DF14B78BF6}"/>
                </a:ext>
              </a:extLst>
            </p:cNvPr>
            <p:cNvCxnSpPr>
              <a:cxnSpLocks/>
            </p:cNvCxnSpPr>
            <p:nvPr/>
          </p:nvCxnSpPr>
          <p:spPr>
            <a:xfrm>
              <a:off x="1950411" y="3540109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9E1FD6E-CA5D-1672-9E60-3CAA503DC21D}"/>
                </a:ext>
              </a:extLst>
            </p:cNvPr>
            <p:cNvCxnSpPr>
              <a:cxnSpLocks/>
            </p:cNvCxnSpPr>
            <p:nvPr/>
          </p:nvCxnSpPr>
          <p:spPr>
            <a:xfrm>
              <a:off x="2192704" y="3513916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C0A584C-38DC-3428-AF48-4F9D514FC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711" y="3540109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178E3EF-C3C4-8416-9067-EC6B86ACB5B7}"/>
                </a:ext>
              </a:extLst>
            </p:cNvPr>
            <p:cNvCxnSpPr>
              <a:cxnSpLocks/>
            </p:cNvCxnSpPr>
            <p:nvPr/>
          </p:nvCxnSpPr>
          <p:spPr>
            <a:xfrm>
              <a:off x="3313080" y="3566302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EB57ABF-650E-1EAF-F287-A9642D16FB9E}"/>
                </a:ext>
              </a:extLst>
            </p:cNvPr>
            <p:cNvCxnSpPr>
              <a:cxnSpLocks/>
            </p:cNvCxnSpPr>
            <p:nvPr/>
          </p:nvCxnSpPr>
          <p:spPr>
            <a:xfrm>
              <a:off x="3555373" y="3540109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4F43793-CF77-6DAE-5579-2A0F5D349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146" y="3540109"/>
              <a:ext cx="633412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B71B29D-BBC4-B3EE-D526-BC45283BEBF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515" y="3566302"/>
              <a:ext cx="0" cy="14625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0606821-419C-E96E-A7FB-C4BE8B8957F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808" y="3540109"/>
              <a:ext cx="600075" cy="14887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ED26C36-5DA6-A947-D84B-3C2D12588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4162" y="3495459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E83576B-5D7F-58E4-B258-2344E50E29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9751" y="3495459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3628B2F-38D7-72E8-72F7-91D4CE4AF59C}"/>
                </a:ext>
              </a:extLst>
            </p:cNvPr>
            <p:cNvCxnSpPr>
              <a:cxnSpLocks/>
            </p:cNvCxnSpPr>
            <p:nvPr/>
          </p:nvCxnSpPr>
          <p:spPr>
            <a:xfrm>
              <a:off x="8209884" y="3495459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3B299B4-0BEF-5D11-C091-F71262ABAD8B}"/>
                </a:ext>
              </a:extLst>
            </p:cNvPr>
            <p:cNvCxnSpPr>
              <a:cxnSpLocks/>
            </p:cNvCxnSpPr>
            <p:nvPr/>
          </p:nvCxnSpPr>
          <p:spPr>
            <a:xfrm>
              <a:off x="7521826" y="4327308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59078F5-F1D9-BD35-5882-C35D0057B065}"/>
                </a:ext>
              </a:extLst>
            </p:cNvPr>
            <p:cNvCxnSpPr>
              <a:cxnSpLocks/>
            </p:cNvCxnSpPr>
            <p:nvPr/>
          </p:nvCxnSpPr>
          <p:spPr>
            <a:xfrm>
              <a:off x="8657206" y="4327308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CF79612-C880-DAEC-E11C-C12B8D6B7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2746" y="3473135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2395C91-2F63-37B1-D4FF-8E4CAD4F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138335" y="3473135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9E7EF96-A1DB-2371-4FB0-2B5644E7ADBB}"/>
                </a:ext>
              </a:extLst>
            </p:cNvPr>
            <p:cNvCxnSpPr>
              <a:cxnSpLocks/>
            </p:cNvCxnSpPr>
            <p:nvPr/>
          </p:nvCxnSpPr>
          <p:spPr>
            <a:xfrm>
              <a:off x="9248468" y="3473135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F401E5-1DCF-2905-094A-F9597A89F15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410" y="4304984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A6769D9-5E05-A871-B56E-834CEA7FF9AB}"/>
                </a:ext>
              </a:extLst>
            </p:cNvPr>
            <p:cNvCxnSpPr>
              <a:cxnSpLocks/>
            </p:cNvCxnSpPr>
            <p:nvPr/>
          </p:nvCxnSpPr>
          <p:spPr>
            <a:xfrm>
              <a:off x="9695790" y="4304984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3975BD4-9FA4-3A9E-E6F7-4A34790E8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0012" y="3429000"/>
              <a:ext cx="485457" cy="7628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55B9866A-46EA-2CE4-5660-6338A047A79C}"/>
                </a:ext>
              </a:extLst>
            </p:cNvPr>
            <p:cNvCxnSpPr>
              <a:cxnSpLocks/>
            </p:cNvCxnSpPr>
            <p:nvPr/>
          </p:nvCxnSpPr>
          <p:spPr>
            <a:xfrm>
              <a:off x="10125601" y="3429000"/>
              <a:ext cx="0" cy="16847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728DE64-8F92-7C89-4E06-746C030963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5734" y="3429000"/>
              <a:ext cx="484585" cy="7759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BA77327-3F61-4266-EA3C-5C3D1356C929}"/>
                </a:ext>
              </a:extLst>
            </p:cNvPr>
            <p:cNvCxnSpPr>
              <a:cxnSpLocks/>
            </p:cNvCxnSpPr>
            <p:nvPr/>
          </p:nvCxnSpPr>
          <p:spPr>
            <a:xfrm>
              <a:off x="9547676" y="4260849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C0E4CD4-50F3-E0F9-D964-88F25C04AF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3056" y="4260849"/>
              <a:ext cx="0" cy="852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80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C03-E735-5158-D8FC-27CE9174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Cycloidal</a:t>
            </a:r>
            <a:r>
              <a:rPr lang="ko-KR" altLang="en-US" dirty="0"/>
              <a:t> </a:t>
            </a:r>
            <a:r>
              <a:rPr lang="en-US" altLang="ko-KR" dirty="0"/>
              <a:t>Propeller</a:t>
            </a:r>
            <a:r>
              <a:rPr lang="ko-KR" altLang="en-US" dirty="0"/>
              <a:t>의 원리</a:t>
            </a:r>
            <a:endParaRPr lang="en-US" dirty="0"/>
          </a:p>
        </p:txBody>
      </p:sp>
      <p:pic>
        <p:nvPicPr>
          <p:cNvPr id="3074" name="Picture 2" descr="a) 3D representation of a cyclorotor with six NACA0012 blades and a... |  Download Scientific Diagram">
            <a:extLst>
              <a:ext uri="{FF2B5EF4-FFF2-40B4-BE49-F238E27FC236}">
                <a16:creationId xmlns:a16="http://schemas.microsoft.com/office/drawing/2014/main" id="{2F0505A5-0C21-10F6-2FF7-EE7EBEC0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8" y="1834131"/>
            <a:ext cx="7747203" cy="37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72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93F-BC39-1C3A-EA8A-D2DB1A5D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F51E-20CE-9C2E-B822-F17C1ECF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en-US" altLang="ko-KR" b="1" dirty="0"/>
              <a:t> </a:t>
            </a:r>
            <a:r>
              <a:rPr lang="en-US" altLang="ko-KR" dirty="0"/>
              <a:t>Cycloidal propeller</a:t>
            </a:r>
            <a:r>
              <a:rPr lang="ko-KR" altLang="en-US" dirty="0"/>
              <a:t>의 회전 반경과 같은 곡률 반지름의 날개를 이용하면 </a:t>
            </a:r>
            <a:r>
              <a:rPr lang="en-US" altLang="ko-KR" dirty="0"/>
              <a:t>drag</a:t>
            </a:r>
            <a:r>
              <a:rPr lang="ko-KR" altLang="en-US" dirty="0"/>
              <a:t>를 감소시켜 효율을 높일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2.</a:t>
            </a:r>
            <a:r>
              <a:rPr lang="en-US" altLang="ko-KR" b="1" dirty="0"/>
              <a:t> </a:t>
            </a:r>
            <a:r>
              <a:rPr lang="en-US" altLang="ko-KR" dirty="0"/>
              <a:t>Cycloidal propeller</a:t>
            </a:r>
            <a:r>
              <a:rPr lang="ko-KR" altLang="en-US" dirty="0"/>
              <a:t>의 회전 반경과 같은 곡률 반지름의 날개를 이용하면 추력을 증가시킬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가설 </a:t>
            </a:r>
            <a:r>
              <a:rPr lang="en-US" altLang="ko-KR" dirty="0">
                <a:solidFill>
                  <a:srgbClr val="FF0000"/>
                </a:solidFill>
              </a:rPr>
              <a:t>3.</a:t>
            </a:r>
            <a:r>
              <a:rPr lang="en-US" altLang="ko-KR" dirty="0"/>
              <a:t> Cycloidal propeller</a:t>
            </a:r>
            <a:r>
              <a:rPr lang="ko-KR" altLang="en-US" dirty="0"/>
              <a:t>의 날개에 </a:t>
            </a:r>
            <a:r>
              <a:rPr lang="en-US" altLang="ko-KR" dirty="0"/>
              <a:t>wing fence </a:t>
            </a:r>
            <a:r>
              <a:rPr lang="ko-KR" altLang="en-US" dirty="0"/>
              <a:t>구조를 설치하면 추력 개선 효과가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60B6-A2B3-1973-13DF-A20110D0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en-US" altLang="ko-KR" sz="5400" dirty="0"/>
              <a:t>1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6A55-4B3B-EAC5-71E9-6BE2618F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39"/>
            <a:ext cx="10515600" cy="8640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Cycloidal propeller</a:t>
            </a:r>
            <a:r>
              <a:rPr lang="ko-KR" altLang="en-US" sz="2400" dirty="0"/>
              <a:t>의 회전 반경과 같은 곡률 반지름의 날개를 이용하면 </a:t>
            </a:r>
            <a:r>
              <a:rPr lang="en-US" altLang="ko-KR" sz="2400" dirty="0"/>
              <a:t>drag</a:t>
            </a:r>
            <a:r>
              <a:rPr lang="ko-KR" altLang="en-US" sz="2400" dirty="0"/>
              <a:t>를 감소시켜 효율을 높일 수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4EE77-9017-1AF7-33A3-72E39136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5244"/>
            <a:ext cx="5008927" cy="33474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9EA7A-E965-10B7-F955-BA4F9E81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857" y="2565244"/>
            <a:ext cx="4760053" cy="30819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317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콜로퀴엄">
      <a:majorFont>
        <a:latin typeface="Calibri Light"/>
        <a:ea typeface="휴먼명조"/>
        <a:cs typeface=""/>
      </a:majorFont>
      <a:minorFont>
        <a:latin typeface="Calibri"/>
        <a:ea typeface="휴먼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488</Words>
  <Application>Microsoft Office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Söhne</vt:lpstr>
      <vt:lpstr>휴먼명조</vt:lpstr>
      <vt:lpstr>Arial</vt:lpstr>
      <vt:lpstr>Calibri</vt:lpstr>
      <vt:lpstr>Calibri Light</vt:lpstr>
      <vt:lpstr>Palatino Linotype</vt:lpstr>
      <vt:lpstr>Times New Roman</vt:lpstr>
      <vt:lpstr>Office Theme</vt:lpstr>
      <vt:lpstr>실속 펜스와 곡선형 날개를 적용한 사이클로디얼 프로펠러의 성능 검증 Wing Fence &amp; Curved Wing Effect on Cycloidal Propellers </vt:lpstr>
      <vt:lpstr>목차</vt:lpstr>
      <vt:lpstr>연구 동기</vt:lpstr>
      <vt:lpstr>연구 동기</vt:lpstr>
      <vt:lpstr>Pitch Angle과 양력</vt:lpstr>
      <vt:lpstr>Wing Fence의 원리</vt:lpstr>
      <vt:lpstr>Cycloidal Propeller의 원리</vt:lpstr>
      <vt:lpstr>가설</vt:lpstr>
      <vt:lpstr>가설 1. </vt:lpstr>
      <vt:lpstr>가설 2.</vt:lpstr>
      <vt:lpstr>가설 3.</vt:lpstr>
      <vt:lpstr>파이썬을 이용한 Flap Angle Distribution 찾기</vt:lpstr>
      <vt:lpstr>연구 방법</vt:lpstr>
      <vt:lpstr>연구 방법</vt:lpstr>
      <vt:lpstr>연구 방법</vt:lpstr>
      <vt:lpstr>날개의 종류</vt:lpstr>
      <vt:lpstr>시뮬레이션 결과 – 가설 1</vt:lpstr>
      <vt:lpstr>시뮬레이션 결과 – 가설 3</vt:lpstr>
      <vt:lpstr>실험 결과</vt:lpstr>
      <vt:lpstr>결론</vt:lpstr>
      <vt:lpstr>제언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실속 펜스와 곡선형 날개를 적용한 사이클로디얼 프로펠러의 성능 검증 Wing Fence &amp; Curved Wing Effect on Cycloidal Propellers </dc:title>
  <dc:creator>Michael</dc:creator>
  <cp:lastModifiedBy>Michael</cp:lastModifiedBy>
  <cp:revision>14</cp:revision>
  <dcterms:created xsi:type="dcterms:W3CDTF">2023-07-10T06:17:32Z</dcterms:created>
  <dcterms:modified xsi:type="dcterms:W3CDTF">2023-08-24T10:09:52Z</dcterms:modified>
</cp:coreProperties>
</file>